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</p:sldIdLst>
  <p:sldSz cy="5143500" cx="9144000"/>
  <p:notesSz cx="6858000" cy="9144000"/>
  <p:embeddedFontLst>
    <p:embeddedFont>
      <p:font typeface="Roboto"/>
      <p:regular r:id="rId22"/>
      <p:bold r:id="rId23"/>
      <p:italic r:id="rId24"/>
      <p:boldItalic r:id="rId25"/>
    </p:embeddedFont>
    <p:embeddedFont>
      <p:font typeface="Roboto Mono"/>
      <p:regular r:id="rId26"/>
      <p:bold r:id="rId27"/>
      <p:italic r:id="rId28"/>
      <p:boldItalic r:id="rId2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font" Target="fonts/Roboto-regular.fntdata"/><Relationship Id="rId21" Type="http://schemas.openxmlformats.org/officeDocument/2006/relationships/slide" Target="slides/slide16.xml"/><Relationship Id="rId24" Type="http://schemas.openxmlformats.org/officeDocument/2006/relationships/font" Target="fonts/Roboto-italic.fntdata"/><Relationship Id="rId23" Type="http://schemas.openxmlformats.org/officeDocument/2006/relationships/font" Target="fonts/Roboto-bold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RobotoMono-regular.fntdata"/><Relationship Id="rId25" Type="http://schemas.openxmlformats.org/officeDocument/2006/relationships/font" Target="fonts/Roboto-boldItalic.fntdata"/><Relationship Id="rId28" Type="http://schemas.openxmlformats.org/officeDocument/2006/relationships/font" Target="fonts/RobotoMono-italic.fntdata"/><Relationship Id="rId27" Type="http://schemas.openxmlformats.org/officeDocument/2006/relationships/font" Target="fonts/RobotoMono-bold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RobotoMono-bold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2b0876425d4_1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Google Shape;110;g2b0876425d4_1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2664ec3b98c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Google Shape;117;g2664ec3b98c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2664ec3b98c_0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Google Shape;124;g2664ec3b98c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2664ec3b98c_0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" name="Google Shape;131;g2664ec3b98c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g2664ec3b98c_0_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" name="Google Shape;137;g2664ec3b98c_0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2664ec3b98c_0_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Google Shape;144;g2664ec3b98c_0_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2664ec3b98c_0_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" name="Google Shape;152;g2664ec3b98c_0_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2ac69b796ba_0_3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2ac69b796ba_0_3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2ac69b796ba_0_3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2ac69b796ba_0_3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2ac69b796ba_0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g2ac69b796ba_0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2ac69b796ba_0_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Google Shape;79;g2ac69b796ba_0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2ac69b796ba_0_3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g2ac69b796ba_0_3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2ac69b796ba_0_3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2ac69b796ba_0_3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2b0876425d4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2b0876425d4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2b0876425d4_1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2b0876425d4_1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25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>
                <a:solidFill>
                  <a:schemeClr val="dk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dark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Char char="●"/>
              <a:defRPr sz="1800">
                <a:solidFill>
                  <a:schemeClr val="lt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lt2"/>
                </a:solidFill>
              </a:defRPr>
            </a:lvl1pPr>
            <a:lvl2pPr lvl="1" algn="r">
              <a:buNone/>
              <a:defRPr sz="1000">
                <a:solidFill>
                  <a:schemeClr val="lt2"/>
                </a:solidFill>
              </a:defRPr>
            </a:lvl2pPr>
            <a:lvl3pPr lvl="2" algn="r">
              <a:buNone/>
              <a:defRPr sz="1000">
                <a:solidFill>
                  <a:schemeClr val="lt2"/>
                </a:solidFill>
              </a:defRPr>
            </a:lvl3pPr>
            <a:lvl4pPr lvl="3" algn="r">
              <a:buNone/>
              <a:defRPr sz="1000">
                <a:solidFill>
                  <a:schemeClr val="lt2"/>
                </a:solidFill>
              </a:defRPr>
            </a:lvl4pPr>
            <a:lvl5pPr lvl="4" algn="r">
              <a:buNone/>
              <a:defRPr sz="1000">
                <a:solidFill>
                  <a:schemeClr val="lt2"/>
                </a:solidFill>
              </a:defRPr>
            </a:lvl5pPr>
            <a:lvl6pPr lvl="5" algn="r">
              <a:buNone/>
              <a:defRPr sz="1000">
                <a:solidFill>
                  <a:schemeClr val="lt2"/>
                </a:solidFill>
              </a:defRPr>
            </a:lvl6pPr>
            <a:lvl7pPr lvl="6" algn="r">
              <a:buNone/>
              <a:defRPr sz="1000">
                <a:solidFill>
                  <a:schemeClr val="lt2"/>
                </a:solidFill>
              </a:defRPr>
            </a:lvl7pPr>
            <a:lvl8pPr lvl="7" algn="r">
              <a:buNone/>
              <a:defRPr sz="1000">
                <a:solidFill>
                  <a:schemeClr val="lt2"/>
                </a:solidFill>
              </a:defRPr>
            </a:lvl8pPr>
            <a:lvl9pPr lvl="8" algn="r">
              <a:buNone/>
              <a:defRPr sz="1000">
                <a:solidFill>
                  <a:schemeClr val="lt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hyperlink" Target="https://www.kaggle.com/datasets/architsharma01/loan-approval-prediction-dataset" TargetMode="External"/><Relationship Id="rId4" Type="http://schemas.openxmlformats.org/officeDocument/2006/relationships/hyperlink" Target="https://www.kaggle.com/datasets/architsharma01/loan-approval-prediction-dataset" TargetMode="External"/><Relationship Id="rId5" Type="http://schemas.openxmlformats.org/officeDocument/2006/relationships/hyperlink" Target="https://www.kaggle.com/datasets/architsharma01/loan-approval-prediction-dataset" TargetMode="Externa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4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6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7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2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3.png"/><Relationship Id="rId4" Type="http://schemas.openxmlformats.org/officeDocument/2006/relationships/image" Target="../media/image1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8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0" y="1826850"/>
            <a:ext cx="8520600" cy="744900"/>
          </a:xfrm>
          <a:prstGeom prst="rect">
            <a:avLst/>
          </a:prstGeom>
          <a:solidFill>
            <a:schemeClr val="lt1"/>
          </a:solidFill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900">
                <a:solidFill>
                  <a:srgbClr val="5F6368"/>
                </a:solidFill>
                <a:highlight>
                  <a:srgbClr val="CCCCCC"/>
                </a:highlight>
              </a:rPr>
              <a:t> </a:t>
            </a:r>
            <a:r>
              <a:rPr lang="en-GB" sz="3900">
                <a:solidFill>
                  <a:srgbClr val="202124"/>
                </a:solidFill>
                <a:highlight>
                  <a:srgbClr val="CCCCCC"/>
                </a:highlight>
                <a:uFill>
                  <a:noFill/>
                </a:uFill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Loan</a:t>
            </a:r>
            <a:r>
              <a:rPr lang="en-GB" sz="3900">
                <a:solidFill>
                  <a:srgbClr val="202124"/>
                </a:solidFill>
                <a:highlight>
                  <a:srgbClr val="CCCCCC"/>
                </a:highlight>
                <a:uFill>
                  <a:noFill/>
                </a:uFill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 Approval </a:t>
            </a:r>
            <a:r>
              <a:rPr lang="en-GB" sz="3900">
                <a:solidFill>
                  <a:srgbClr val="202124"/>
                </a:solidFill>
                <a:highlight>
                  <a:srgbClr val="CCCCCC"/>
                </a:highlight>
                <a:uFill>
                  <a:noFill/>
                </a:uFill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Prediction </a:t>
            </a:r>
            <a:r>
              <a:rPr lang="en-GB" sz="3900">
                <a:solidFill>
                  <a:schemeClr val="lt1"/>
                </a:solidFill>
                <a:highlight>
                  <a:srgbClr val="CCCCCC"/>
                </a:highlight>
              </a:rPr>
              <a:t>Analysis</a:t>
            </a:r>
            <a:endParaRPr sz="3900">
              <a:solidFill>
                <a:schemeClr val="lt1"/>
              </a:solidFill>
              <a:highlight>
                <a:srgbClr val="CCCCCC"/>
              </a:highlight>
            </a:endParaRPr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197900" y="2441125"/>
            <a:ext cx="8520600" cy="7926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lnSpc>
                <a:spcPct val="10791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600">
                <a:solidFill>
                  <a:srgbClr val="5F6368"/>
                </a:solidFill>
                <a:highlight>
                  <a:schemeClr val="lt1"/>
                </a:highlight>
                <a:latin typeface="Roboto"/>
                <a:ea typeface="Roboto"/>
                <a:cs typeface="Roboto"/>
                <a:sym typeface="Roboto"/>
              </a:rPr>
              <a:t>Exploratory Data Analysis: Data </a:t>
            </a:r>
            <a:r>
              <a:rPr b="1" lang="en-GB" sz="1600">
                <a:solidFill>
                  <a:srgbClr val="5F6368"/>
                </a:solidFill>
                <a:highlight>
                  <a:schemeClr val="lt1"/>
                </a:highlight>
                <a:latin typeface="Roboto"/>
                <a:ea typeface="Roboto"/>
                <a:cs typeface="Roboto"/>
                <a:sym typeface="Roboto"/>
              </a:rPr>
              <a:t>Storytelling</a:t>
            </a:r>
            <a:endParaRPr b="1" sz="1600">
              <a:solidFill>
                <a:srgbClr val="5F6368"/>
              </a:solidFill>
              <a:highlight>
                <a:schemeClr val="lt1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lnSpc>
                <a:spcPct val="10791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rgbClr val="5F6368"/>
              </a:solidFill>
              <a:highlight>
                <a:schemeClr val="lt1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22"/>
          <p:cNvSpPr txBox="1"/>
          <p:nvPr>
            <p:ph type="title"/>
          </p:nvPr>
        </p:nvSpPr>
        <p:spPr>
          <a:xfrm>
            <a:off x="-53250" y="1176000"/>
            <a:ext cx="4131900" cy="396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</a:pPr>
            <a:r>
              <a:rPr lang="en-GB" sz="1400">
                <a:solidFill>
                  <a:schemeClr val="lt2"/>
                </a:solidFill>
              </a:rPr>
              <a:t>When annual income increases, the loan amount tends to increase. </a:t>
            </a:r>
            <a:endParaRPr sz="1400">
              <a:solidFill>
                <a:schemeClr val="lt2"/>
              </a:solidFill>
            </a:endParaRPr>
          </a:p>
          <a:p>
            <a:pPr indent="-317500" lvl="0" marL="457200" rtl="0" algn="just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</a:pPr>
            <a:r>
              <a:rPr lang="en-GB" sz="1400">
                <a:solidFill>
                  <a:schemeClr val="lt2"/>
                </a:solidFill>
              </a:rPr>
              <a:t>The applicants who have the lower annual income have a narrow range in loan amounts. </a:t>
            </a:r>
            <a:endParaRPr sz="1400">
              <a:solidFill>
                <a:schemeClr val="lt2"/>
              </a:solidFill>
            </a:endParaRPr>
          </a:p>
          <a:p>
            <a:pPr indent="-317500" lvl="0" marL="457200" rtl="0" algn="just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</a:pPr>
            <a:r>
              <a:rPr lang="en-GB" sz="1400">
                <a:solidFill>
                  <a:schemeClr val="lt2"/>
                </a:solidFill>
              </a:rPr>
              <a:t>The applicants who have the higher annual income have a wider range in the loan amounts. </a:t>
            </a:r>
            <a:endParaRPr sz="1400">
              <a:solidFill>
                <a:schemeClr val="lt2"/>
              </a:solidFill>
            </a:endParaRPr>
          </a:p>
          <a:p>
            <a:pPr indent="-317500" lvl="0" marL="457200" rtl="0" algn="just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lt2"/>
              </a:buClr>
              <a:buSzPts val="1400"/>
              <a:buChar char="●"/>
            </a:pPr>
            <a:r>
              <a:rPr lang="en-GB" sz="1400">
                <a:solidFill>
                  <a:schemeClr val="lt2"/>
                </a:solidFill>
              </a:rPr>
              <a:t>The applicants who have the highest annual income have chances of being rejected when they apply lower loan amount.</a:t>
            </a:r>
            <a:endParaRPr sz="1400">
              <a:solidFill>
                <a:schemeClr val="lt2"/>
              </a:solidFill>
            </a:endParaRPr>
          </a:p>
        </p:txBody>
      </p:sp>
      <p:pic>
        <p:nvPicPr>
          <p:cNvPr id="113" name="Google Shape;113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17025" y="937125"/>
            <a:ext cx="4615275" cy="3728574"/>
          </a:xfrm>
          <a:prstGeom prst="rect">
            <a:avLst/>
          </a:prstGeom>
          <a:noFill/>
          <a:ln>
            <a:noFill/>
          </a:ln>
        </p:spPr>
      </p:pic>
      <p:sp>
        <p:nvSpPr>
          <p:cNvPr id="114" name="Google Shape;114;p22"/>
          <p:cNvSpPr txBox="1"/>
          <p:nvPr/>
        </p:nvSpPr>
        <p:spPr>
          <a:xfrm>
            <a:off x="468550" y="287525"/>
            <a:ext cx="7273200" cy="57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>
                <a:solidFill>
                  <a:schemeClr val="lt2"/>
                </a:solidFill>
              </a:rPr>
              <a:t>Plot of loan_amount &amp; income_annum</a:t>
            </a:r>
            <a:endParaRPr sz="2000">
              <a:solidFill>
                <a:schemeClr val="lt2"/>
              </a:solidFill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23"/>
          <p:cNvSpPr txBox="1"/>
          <p:nvPr>
            <p:ph type="title"/>
          </p:nvPr>
        </p:nvSpPr>
        <p:spPr>
          <a:xfrm>
            <a:off x="0" y="966900"/>
            <a:ext cx="3993300" cy="3750600"/>
          </a:xfrm>
          <a:prstGeom prst="rect">
            <a:avLst/>
          </a:prstGeom>
          <a:solidFill>
            <a:schemeClr val="lt1"/>
          </a:solidFill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just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Char char="●"/>
            </a:pPr>
            <a:r>
              <a:rPr lang="en-GB" sz="1300">
                <a:solidFill>
                  <a:schemeClr val="lt2"/>
                </a:solidFill>
                <a:highlight>
                  <a:schemeClr val="lt1"/>
                </a:highlight>
              </a:rPr>
              <a:t>According to Equifax, the standard of the credit scores are: 300-579: Poor, 580-669: Fair, 670-739: Good, 740-799: Very good.</a:t>
            </a:r>
            <a:endParaRPr sz="1300">
              <a:solidFill>
                <a:schemeClr val="lt2"/>
              </a:solidFill>
              <a:highlight>
                <a:schemeClr val="lt1"/>
              </a:highlight>
            </a:endParaRPr>
          </a:p>
          <a:p>
            <a:pPr indent="-311150" lvl="0" marL="457200" rtl="0" algn="just"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1300"/>
              <a:buChar char="●"/>
            </a:pPr>
            <a:r>
              <a:rPr lang="en-GB" sz="1300">
                <a:solidFill>
                  <a:schemeClr val="lt2"/>
                </a:solidFill>
                <a:highlight>
                  <a:schemeClr val="lt1"/>
                </a:highlight>
              </a:rPr>
              <a:t>From fig, the loan status is highly related to the credit score.</a:t>
            </a:r>
            <a:endParaRPr sz="1300">
              <a:solidFill>
                <a:schemeClr val="lt2"/>
              </a:solidFill>
              <a:highlight>
                <a:schemeClr val="lt1"/>
              </a:highlight>
            </a:endParaRPr>
          </a:p>
          <a:p>
            <a:pPr indent="-311150" lvl="0" marL="457200" rtl="0" algn="just"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1300"/>
              <a:buChar char="●"/>
            </a:pPr>
            <a:r>
              <a:rPr lang="en-GB" sz="1300">
                <a:solidFill>
                  <a:schemeClr val="lt2"/>
                </a:solidFill>
                <a:highlight>
                  <a:schemeClr val="lt1"/>
                </a:highlight>
              </a:rPr>
              <a:t>The credit score that separates the loan status is not 579 which is the highest score of the "poor" credit score. </a:t>
            </a:r>
            <a:endParaRPr sz="1300">
              <a:solidFill>
                <a:schemeClr val="lt2"/>
              </a:solidFill>
              <a:highlight>
                <a:schemeClr val="lt1"/>
              </a:highlight>
            </a:endParaRPr>
          </a:p>
          <a:p>
            <a:pPr indent="-311150" lvl="0" marL="457200" rtl="0" algn="just"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1300"/>
              <a:buChar char="●"/>
            </a:pPr>
            <a:r>
              <a:rPr lang="en-GB" sz="1300">
                <a:solidFill>
                  <a:schemeClr val="lt2"/>
                </a:solidFill>
                <a:highlight>
                  <a:schemeClr val="lt1"/>
                </a:highlight>
              </a:rPr>
              <a:t>i.e., the poor credit scores which are above 540 - 550 still have a good chance of being approved by loan lenders. This could be attributed to lenders' flexibility or specific factors that impact approval decisions. </a:t>
            </a:r>
            <a:endParaRPr sz="1300">
              <a:solidFill>
                <a:schemeClr val="lt2"/>
              </a:solidFill>
              <a:highlight>
                <a:schemeClr val="lt1"/>
              </a:highlight>
            </a:endParaRPr>
          </a:p>
          <a:p>
            <a:pPr indent="-311150" lvl="0" marL="457200" rtl="0" algn="just">
              <a:spcBef>
                <a:spcPts val="1000"/>
              </a:spcBef>
              <a:spcAft>
                <a:spcPts val="1000"/>
              </a:spcAft>
              <a:buClr>
                <a:schemeClr val="lt2"/>
              </a:buClr>
              <a:buSzPts val="1300"/>
              <a:buChar char="●"/>
            </a:pPr>
            <a:r>
              <a:rPr lang="en-GB" sz="1300">
                <a:solidFill>
                  <a:schemeClr val="lt2"/>
                </a:solidFill>
                <a:highlight>
                  <a:schemeClr val="lt1"/>
                </a:highlight>
              </a:rPr>
              <a:t>Few of them above 740 is also rejected.</a:t>
            </a:r>
            <a:endParaRPr sz="1300">
              <a:solidFill>
                <a:schemeClr val="lt2"/>
              </a:solidFill>
              <a:highlight>
                <a:schemeClr val="lt1"/>
              </a:highlight>
            </a:endParaRPr>
          </a:p>
        </p:txBody>
      </p:sp>
      <p:pic>
        <p:nvPicPr>
          <p:cNvPr id="120" name="Google Shape;120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80297" y="1152475"/>
            <a:ext cx="4599354" cy="3416399"/>
          </a:xfrm>
          <a:prstGeom prst="rect">
            <a:avLst/>
          </a:prstGeom>
          <a:noFill/>
          <a:ln>
            <a:noFill/>
          </a:ln>
        </p:spPr>
      </p:pic>
      <p:sp>
        <p:nvSpPr>
          <p:cNvPr id="121" name="Google Shape;121;p23"/>
          <p:cNvSpPr txBox="1"/>
          <p:nvPr/>
        </p:nvSpPr>
        <p:spPr>
          <a:xfrm>
            <a:off x="1735800" y="287525"/>
            <a:ext cx="6133800" cy="5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100">
                <a:solidFill>
                  <a:schemeClr val="lt2"/>
                </a:solidFill>
              </a:rPr>
              <a:t>Credit Score vs Loan Amount</a:t>
            </a:r>
            <a:endParaRPr sz="2100">
              <a:solidFill>
                <a:schemeClr val="lt2"/>
              </a:solidFill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24"/>
          <p:cNvSpPr txBox="1"/>
          <p:nvPr>
            <p:ph type="title"/>
          </p:nvPr>
        </p:nvSpPr>
        <p:spPr>
          <a:xfrm>
            <a:off x="311700" y="445025"/>
            <a:ext cx="8686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990"/>
              <a:buNone/>
            </a:pPr>
            <a:r>
              <a:rPr b="1" lang="en-GB" sz="1590">
                <a:solidFill>
                  <a:schemeClr val="lt2"/>
                </a:solidFill>
              </a:rPr>
              <a:t>Plotting Luxury Assets, Bank Asset, Residential Assets, Commercial Assets Values</a:t>
            </a:r>
            <a:endParaRPr b="1" sz="1590">
              <a:solidFill>
                <a:schemeClr val="lt2"/>
              </a:solidFill>
            </a:endParaRPr>
          </a:p>
          <a:p>
            <a:pPr indent="0" lvl="0" marL="0" rtl="0" algn="l">
              <a:spcBef>
                <a:spcPts val="200"/>
              </a:spcBef>
              <a:spcAft>
                <a:spcPts val="0"/>
              </a:spcAft>
              <a:buSzPts val="990"/>
              <a:buNone/>
            </a:pPr>
            <a:r>
              <a:t/>
            </a:r>
            <a:endParaRPr sz="2520"/>
          </a:p>
        </p:txBody>
      </p:sp>
      <p:sp>
        <p:nvSpPr>
          <p:cNvPr id="127" name="Google Shape;127;p24"/>
          <p:cNvSpPr txBox="1"/>
          <p:nvPr>
            <p:ph idx="1" type="body"/>
          </p:nvPr>
        </p:nvSpPr>
        <p:spPr>
          <a:xfrm>
            <a:off x="0" y="1017725"/>
            <a:ext cx="4131900" cy="355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just">
              <a:spcBef>
                <a:spcPts val="1100"/>
              </a:spcBef>
              <a:spcAft>
                <a:spcPts val="0"/>
              </a:spcAft>
              <a:buSzPts val="1400"/>
              <a:buChar char="●"/>
            </a:pPr>
            <a:r>
              <a:rPr lang="en-GB" sz="1400"/>
              <a:t>Luxury Assets Value: Total value of high-end or luxury items owned by the individuals or organizations. </a:t>
            </a:r>
            <a:endParaRPr sz="1400"/>
          </a:p>
          <a:p>
            <a:pPr indent="-317500" lvl="0" marL="457200" rtl="0" algn="just">
              <a:spcBef>
                <a:spcPts val="1100"/>
              </a:spcBef>
              <a:spcAft>
                <a:spcPts val="0"/>
              </a:spcAft>
              <a:buSzPts val="1400"/>
              <a:buChar char="●"/>
            </a:pPr>
            <a:r>
              <a:rPr lang="en-GB" sz="1400"/>
              <a:t>These could include items like luxury vehicles, valuable artwork, jewelry, or other premium possessions.</a:t>
            </a:r>
            <a:endParaRPr sz="1400"/>
          </a:p>
          <a:p>
            <a:pPr indent="-317500" lvl="0" marL="457200" rtl="0" algn="l">
              <a:spcBef>
                <a:spcPts val="1000"/>
              </a:spcBef>
              <a:spcAft>
                <a:spcPts val="0"/>
              </a:spcAft>
              <a:buSzPts val="1400"/>
              <a:buChar char="●"/>
            </a:pPr>
            <a:r>
              <a:rPr lang="en-GB" sz="1400"/>
              <a:t>Bank Asset Value: Total value of assets held by the bank or lending institution itself. </a:t>
            </a:r>
            <a:endParaRPr sz="1400"/>
          </a:p>
          <a:p>
            <a:pPr indent="-317500" lvl="0" marL="457200" rtl="0" algn="l">
              <a:spcBef>
                <a:spcPts val="1000"/>
              </a:spcBef>
              <a:spcAft>
                <a:spcPts val="0"/>
              </a:spcAft>
              <a:buSzPts val="1400"/>
              <a:buChar char="●"/>
            </a:pPr>
            <a:r>
              <a:rPr lang="en-GB" sz="1400"/>
              <a:t>It might be cash reserves, investments, and other financial assets.</a:t>
            </a:r>
            <a:endParaRPr sz="1400"/>
          </a:p>
          <a:p>
            <a:pPr indent="0" lvl="0" marL="457200" rtl="0" algn="l">
              <a:spcBef>
                <a:spcPts val="1000"/>
              </a:spcBef>
              <a:spcAft>
                <a:spcPts val="1200"/>
              </a:spcAft>
              <a:buNone/>
            </a:pPr>
            <a:r>
              <a:t/>
            </a:r>
            <a:endParaRPr sz="1400"/>
          </a:p>
        </p:txBody>
      </p:sp>
      <p:pic>
        <p:nvPicPr>
          <p:cNvPr id="128" name="Google Shape;128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63775" y="1194100"/>
            <a:ext cx="4519300" cy="3333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2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lt2"/>
                </a:solidFill>
                <a:highlight>
                  <a:schemeClr val="lt1"/>
                </a:highlight>
              </a:rPr>
              <a:t>C</a:t>
            </a:r>
            <a:r>
              <a:rPr lang="en-GB">
                <a:solidFill>
                  <a:schemeClr val="lt2"/>
                </a:solidFill>
                <a:highlight>
                  <a:schemeClr val="lt1"/>
                </a:highlight>
              </a:rPr>
              <a:t>ontd..</a:t>
            </a:r>
            <a:endParaRPr>
              <a:solidFill>
                <a:schemeClr val="lt2"/>
              </a:solidFill>
              <a:highlight>
                <a:schemeClr val="lt1"/>
              </a:highlight>
            </a:endParaRPr>
          </a:p>
        </p:txBody>
      </p:sp>
      <p:sp>
        <p:nvSpPr>
          <p:cNvPr id="134" name="Google Shape;134;p2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-317500" lvl="0" marL="457200" rtl="0" algn="l">
              <a:spcBef>
                <a:spcPts val="1100"/>
              </a:spcBef>
              <a:spcAft>
                <a:spcPts val="0"/>
              </a:spcAft>
              <a:buSzPts val="1400"/>
              <a:buChar char="●"/>
            </a:pPr>
            <a:r>
              <a:rPr lang="en-GB" sz="1400"/>
              <a:t>Residential Assets Value: A measure of the total value of residential properties or real estate assets owned by the individuals or organizations in the dataset.</a:t>
            </a:r>
            <a:endParaRPr sz="1400"/>
          </a:p>
          <a:p>
            <a:pPr indent="-317500" lvl="0" marL="457200" rtl="0" algn="l">
              <a:spcBef>
                <a:spcPts val="1000"/>
              </a:spcBef>
              <a:spcAft>
                <a:spcPts val="0"/>
              </a:spcAft>
              <a:buSzPts val="1400"/>
              <a:buChar char="●"/>
            </a:pPr>
            <a:r>
              <a:rPr lang="en-GB" sz="1400"/>
              <a:t>Commercial Assets Value: This could represent the total value of commercial properties or business-related assets owned by the individuals or organizations in the dataset. </a:t>
            </a:r>
            <a:endParaRPr sz="1400"/>
          </a:p>
          <a:p>
            <a:pPr indent="-317500" lvl="0" marL="457200" rtl="0" algn="l">
              <a:spcBef>
                <a:spcPts val="1000"/>
              </a:spcBef>
              <a:spcAft>
                <a:spcPts val="0"/>
              </a:spcAft>
              <a:buSzPts val="1400"/>
              <a:buChar char="●"/>
            </a:pPr>
            <a:r>
              <a:rPr lang="en-GB" sz="1400"/>
              <a:t>Commercial properties might include office buildings, retail spaces, warehouses, and similar assets.</a:t>
            </a:r>
            <a:endParaRPr sz="1400"/>
          </a:p>
          <a:p>
            <a:pPr indent="-317500" lvl="0" marL="457200" rtl="0" algn="l">
              <a:spcBef>
                <a:spcPts val="1000"/>
              </a:spcBef>
              <a:spcAft>
                <a:spcPts val="0"/>
              </a:spcAft>
              <a:buSzPts val="1400"/>
              <a:buChar char="●"/>
            </a:pPr>
            <a:r>
              <a:rPr lang="en-GB" sz="1400">
                <a:highlight>
                  <a:schemeClr val="lt1"/>
                </a:highlight>
              </a:rPr>
              <a:t>For residential_assets_value and commercial_assets_value, once these asset value reaches a certain point, the annual income tends to increase significantly.</a:t>
            </a:r>
            <a:endParaRPr sz="1400">
              <a:highlight>
                <a:schemeClr val="lt1"/>
              </a:highlight>
            </a:endParaRPr>
          </a:p>
          <a:p>
            <a:pPr indent="-317500" lvl="0" marL="457200" rtl="0" algn="l">
              <a:spcBef>
                <a:spcPts val="1000"/>
              </a:spcBef>
              <a:spcAft>
                <a:spcPts val="0"/>
              </a:spcAft>
              <a:buSzPts val="1400"/>
              <a:buChar char="●"/>
            </a:pPr>
            <a:r>
              <a:rPr lang="en-GB" sz="1400">
                <a:highlight>
                  <a:schemeClr val="lt1"/>
                </a:highlight>
              </a:rPr>
              <a:t>There's a higher variability in annual income for any given luxury assets value.</a:t>
            </a:r>
            <a:endParaRPr sz="1400">
              <a:highlight>
                <a:schemeClr val="lt1"/>
              </a:highlight>
            </a:endParaRPr>
          </a:p>
          <a:p>
            <a:pPr indent="0" lvl="0" marL="45720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400">
              <a:highlight>
                <a:schemeClr val="lt1"/>
              </a:highlight>
            </a:endParaRPr>
          </a:p>
          <a:p>
            <a:pPr indent="0" lvl="0" marL="0" rtl="0" algn="l">
              <a:spcBef>
                <a:spcPts val="1000"/>
              </a:spcBef>
              <a:spcAft>
                <a:spcPts val="10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lt2"/>
                </a:solidFill>
              </a:rPr>
              <a:t>Loan Term vs Loan Amount</a:t>
            </a:r>
            <a:endParaRPr>
              <a:solidFill>
                <a:schemeClr val="lt2"/>
              </a:solidFill>
            </a:endParaRPr>
          </a:p>
        </p:txBody>
      </p:sp>
      <p:sp>
        <p:nvSpPr>
          <p:cNvPr id="140" name="Google Shape;140;p26"/>
          <p:cNvSpPr txBox="1"/>
          <p:nvPr>
            <p:ph idx="1" type="body"/>
          </p:nvPr>
        </p:nvSpPr>
        <p:spPr>
          <a:xfrm>
            <a:off x="311700" y="1152475"/>
            <a:ext cx="4011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GB" sz="1400">
                <a:highlight>
                  <a:schemeClr val="lt1"/>
                </a:highlight>
              </a:rPr>
              <a:t>The shortest loan term in this dataset is 2 years.</a:t>
            </a:r>
            <a:endParaRPr sz="1400">
              <a:highlight>
                <a:schemeClr val="lt1"/>
              </a:highlight>
            </a:endParaRPr>
          </a:p>
          <a:p>
            <a:pPr indent="-317500" lvl="0" marL="457200" rtl="0" algn="l">
              <a:spcBef>
                <a:spcPts val="1000"/>
              </a:spcBef>
              <a:spcAft>
                <a:spcPts val="0"/>
              </a:spcAft>
              <a:buSzPts val="1400"/>
              <a:buChar char="●"/>
            </a:pPr>
            <a:r>
              <a:rPr lang="en-GB" sz="1400">
                <a:highlight>
                  <a:schemeClr val="lt1"/>
                </a:highlight>
              </a:rPr>
              <a:t>Between 2-4 years gets the one of the most chances for being approved by the lenders.</a:t>
            </a:r>
            <a:endParaRPr sz="1400">
              <a:highlight>
                <a:schemeClr val="lt1"/>
              </a:highlight>
            </a:endParaRPr>
          </a:p>
          <a:p>
            <a:pPr indent="-317500" lvl="0" marL="457200" rtl="0" algn="l">
              <a:spcBef>
                <a:spcPts val="1000"/>
              </a:spcBef>
              <a:spcAft>
                <a:spcPts val="0"/>
              </a:spcAft>
              <a:buSzPts val="1400"/>
              <a:buChar char="●"/>
            </a:pPr>
            <a:r>
              <a:rPr lang="en-GB" sz="1400">
                <a:highlight>
                  <a:schemeClr val="lt1"/>
                </a:highlight>
              </a:rPr>
              <a:t>In 12 years approval is more compared to other loan terms. </a:t>
            </a:r>
            <a:endParaRPr sz="1400">
              <a:highlight>
                <a:schemeClr val="lt1"/>
              </a:highlight>
            </a:endParaRPr>
          </a:p>
          <a:p>
            <a:pPr indent="-317500" lvl="0" marL="457200" rtl="0" algn="l">
              <a:spcBef>
                <a:spcPts val="1000"/>
              </a:spcBef>
              <a:spcAft>
                <a:spcPts val="0"/>
              </a:spcAft>
              <a:buSzPts val="1400"/>
              <a:buChar char="●"/>
            </a:pPr>
            <a:r>
              <a:rPr lang="en-GB" sz="1400">
                <a:highlight>
                  <a:schemeClr val="lt1"/>
                </a:highlight>
              </a:rPr>
              <a:t>When the loan term is in between 4-12 years, and after 12 yrs the chance of being rejected have significantly increased.</a:t>
            </a:r>
            <a:endParaRPr sz="1400">
              <a:highlight>
                <a:schemeClr val="lt1"/>
              </a:highlight>
            </a:endParaRPr>
          </a:p>
          <a:p>
            <a:pPr indent="0" lvl="0" marL="457200" rtl="0" algn="l">
              <a:spcBef>
                <a:spcPts val="1000"/>
              </a:spcBef>
              <a:spcAft>
                <a:spcPts val="1200"/>
              </a:spcAft>
              <a:buNone/>
            </a:pPr>
            <a:r>
              <a:t/>
            </a:r>
            <a:endParaRPr sz="1050">
              <a:solidFill>
                <a:srgbClr val="000000"/>
              </a:solidFill>
              <a:highlight>
                <a:srgbClr val="FFFFFF"/>
              </a:highlight>
            </a:endParaRPr>
          </a:p>
        </p:txBody>
      </p:sp>
      <p:pic>
        <p:nvPicPr>
          <p:cNvPr id="141" name="Google Shape;141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68364" y="1290475"/>
            <a:ext cx="4363939" cy="3416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2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lt2"/>
                </a:solidFill>
              </a:rPr>
              <a:t>Plots of Education &amp; Self employed</a:t>
            </a:r>
            <a:endParaRPr>
              <a:solidFill>
                <a:schemeClr val="lt2"/>
              </a:solidFill>
            </a:endParaRPr>
          </a:p>
        </p:txBody>
      </p:sp>
      <p:sp>
        <p:nvSpPr>
          <p:cNvPr id="147" name="Google Shape;147;p27"/>
          <p:cNvSpPr txBox="1"/>
          <p:nvPr>
            <p:ph idx="1" type="body"/>
          </p:nvPr>
        </p:nvSpPr>
        <p:spPr>
          <a:xfrm>
            <a:off x="311700" y="1152475"/>
            <a:ext cx="8520600" cy="399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400">
              <a:highlight>
                <a:schemeClr val="lt1"/>
              </a:highlight>
            </a:endParaRPr>
          </a:p>
          <a:p>
            <a:pPr indent="-330200" lvl="0" marL="457200" rtl="0" algn="l">
              <a:spcBef>
                <a:spcPts val="1200"/>
              </a:spcBef>
              <a:spcAft>
                <a:spcPts val="0"/>
              </a:spcAft>
              <a:buSzPts val="1600"/>
              <a:buChar char="●"/>
            </a:pPr>
            <a:r>
              <a:rPr lang="en-GB" sz="1600">
                <a:highlight>
                  <a:schemeClr val="lt1"/>
                </a:highlight>
              </a:rPr>
              <a:t>There are no significant differences in loan status for the </a:t>
            </a:r>
            <a:r>
              <a:rPr lang="en-GB" sz="1600">
                <a:highlight>
                  <a:schemeClr val="lt1"/>
                </a:highlight>
              </a:rPr>
              <a:t>education &amp; </a:t>
            </a:r>
            <a:r>
              <a:rPr lang="en-GB" sz="1600">
                <a:highlight>
                  <a:schemeClr val="lt1"/>
                </a:highlight>
              </a:rPr>
              <a:t>self_employed </a:t>
            </a:r>
            <a:endParaRPr/>
          </a:p>
        </p:txBody>
      </p:sp>
      <p:pic>
        <p:nvPicPr>
          <p:cNvPr id="148" name="Google Shape;148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63573" y="1152474"/>
            <a:ext cx="2802625" cy="26996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49" name="Google Shape;149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30550" y="1131174"/>
            <a:ext cx="2976251" cy="27422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2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-GB" sz="2020">
                <a:solidFill>
                  <a:schemeClr val="lt2"/>
                </a:solidFill>
                <a:highlight>
                  <a:schemeClr val="lt1"/>
                </a:highlight>
              </a:rPr>
              <a:t>SUMMARY</a:t>
            </a:r>
            <a:endParaRPr sz="2020">
              <a:solidFill>
                <a:schemeClr val="lt2"/>
              </a:solidFill>
              <a:highlight>
                <a:schemeClr val="lt1"/>
              </a:highlight>
            </a:endParaRPr>
          </a:p>
        </p:txBody>
      </p:sp>
      <p:sp>
        <p:nvSpPr>
          <p:cNvPr id="155" name="Google Shape;155;p2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GB" sz="1400">
                <a:highlight>
                  <a:schemeClr val="lt1"/>
                </a:highlight>
              </a:rPr>
              <a:t>We can say that the </a:t>
            </a:r>
            <a:r>
              <a:rPr lang="en-GB" sz="1400">
                <a:highlight>
                  <a:schemeClr val="lt1"/>
                </a:highlight>
              </a:rPr>
              <a:t>features</a:t>
            </a:r>
            <a:r>
              <a:rPr lang="en-GB" sz="1400">
                <a:highlight>
                  <a:schemeClr val="lt1"/>
                </a:highlight>
              </a:rPr>
              <a:t> cibil_score(credit score), loan_term , loan _amount, income annum, will help to predict the loan status. </a:t>
            </a:r>
            <a:endParaRPr sz="1400">
              <a:highlight>
                <a:schemeClr val="lt1"/>
              </a:highlight>
            </a:endParaRPr>
          </a:p>
          <a:p>
            <a:pPr indent="-317500" lvl="0" marL="457200" rtl="0" algn="l">
              <a:spcBef>
                <a:spcPts val="1000"/>
              </a:spcBef>
              <a:spcAft>
                <a:spcPts val="0"/>
              </a:spcAft>
              <a:buSzPts val="1400"/>
              <a:buChar char="●"/>
            </a:pPr>
            <a:r>
              <a:rPr lang="en-GB" sz="1400">
                <a:highlight>
                  <a:schemeClr val="lt1"/>
                </a:highlight>
              </a:rPr>
              <a:t>We can also infer from these EDA that all other features like residential assets value, luxury_assets_value, bank asset value, commercial assets_value, no_of_dependents, self_employed and education has least importance in predicting loan status because we saw that these features has no much influence in loan status. </a:t>
            </a:r>
            <a:endParaRPr sz="1400">
              <a:highlight>
                <a:schemeClr val="lt1"/>
              </a:highlight>
            </a:endParaRPr>
          </a:p>
          <a:p>
            <a:pPr indent="-317500" lvl="0" marL="457200" rtl="0" algn="l">
              <a:spcBef>
                <a:spcPts val="1000"/>
              </a:spcBef>
              <a:spcAft>
                <a:spcPts val="1000"/>
              </a:spcAft>
              <a:buSzPts val="1400"/>
              <a:buChar char="●"/>
            </a:pPr>
            <a:r>
              <a:rPr lang="en-GB" sz="1400">
                <a:highlight>
                  <a:schemeClr val="lt1"/>
                </a:highlight>
              </a:rPr>
              <a:t>Also, credit score has a great influence in loan approval.</a:t>
            </a:r>
            <a:endParaRPr sz="1400">
              <a:highlight>
                <a:schemeClr val="lt1"/>
              </a:highlight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19050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500">
                <a:highlight>
                  <a:srgbClr val="434343"/>
                </a:highlight>
              </a:rPr>
              <a:t>What is loan?</a:t>
            </a:r>
            <a:endParaRPr sz="2500">
              <a:highlight>
                <a:srgbClr val="434343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" name="Google Shape;61;p14"/>
          <p:cNvSpPr txBox="1"/>
          <p:nvPr>
            <p:ph idx="1" type="body"/>
          </p:nvPr>
        </p:nvSpPr>
        <p:spPr>
          <a:xfrm>
            <a:off x="311700" y="1017725"/>
            <a:ext cx="8520600" cy="412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400"/>
              <a:buChar char="●"/>
            </a:pPr>
            <a:r>
              <a:rPr lang="en-GB" sz="1400">
                <a:solidFill>
                  <a:srgbClr val="D9D9D9"/>
                </a:solidFill>
                <a:highlight>
                  <a:schemeClr val="lt1"/>
                </a:highlight>
              </a:rPr>
              <a:t>A loan is the transfer of money by one party to another with an agreement to pay it back. </a:t>
            </a:r>
            <a:endParaRPr sz="1400">
              <a:solidFill>
                <a:srgbClr val="D9D9D9"/>
              </a:solidFill>
              <a:highlight>
                <a:schemeClr val="lt1"/>
              </a:highlight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400"/>
              <a:buChar char="●"/>
            </a:pPr>
            <a:r>
              <a:rPr lang="en-GB" sz="1400">
                <a:solidFill>
                  <a:srgbClr val="D9D9D9"/>
                </a:solidFill>
                <a:highlight>
                  <a:schemeClr val="lt1"/>
                </a:highlight>
              </a:rPr>
              <a:t>The recipient, or borrower, incurs a debt and is usually required to pay interest for the use of the money.</a:t>
            </a:r>
            <a:endParaRPr sz="1400">
              <a:solidFill>
                <a:srgbClr val="D9D9D9"/>
              </a:solidFill>
              <a:highlight>
                <a:schemeClr val="lt1"/>
              </a:highlight>
            </a:endParaRPr>
          </a:p>
          <a:p>
            <a:pPr indent="0" lvl="0" marL="45720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D9D9D9"/>
              </a:solidFill>
              <a:highlight>
                <a:schemeClr val="lt1"/>
              </a:highlight>
            </a:endParaRPr>
          </a:p>
          <a:p>
            <a:pPr indent="0" lvl="0" marL="45720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D9D9D9"/>
              </a:solidFill>
              <a:highlight>
                <a:schemeClr val="lt1"/>
              </a:highlight>
            </a:endParaRPr>
          </a:p>
          <a:p>
            <a:pPr indent="0" lvl="0" marL="457200" rtl="0" algn="l">
              <a:lnSpc>
                <a:spcPct val="15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400">
              <a:solidFill>
                <a:srgbClr val="D9D9D9"/>
              </a:solidFill>
              <a:highlight>
                <a:schemeClr val="lt1"/>
              </a:highlight>
            </a:endParaRPr>
          </a:p>
        </p:txBody>
      </p:sp>
      <p:sp>
        <p:nvSpPr>
          <p:cNvPr id="62" name="Google Shape;62;p14"/>
          <p:cNvSpPr txBox="1"/>
          <p:nvPr/>
        </p:nvSpPr>
        <p:spPr>
          <a:xfrm>
            <a:off x="372375" y="2327400"/>
            <a:ext cx="8171700" cy="244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chemeClr val="dk1"/>
                </a:solidFill>
                <a:highlight>
                  <a:srgbClr val="434343"/>
                </a:highlight>
              </a:rPr>
              <a:t>How it works?</a:t>
            </a:r>
            <a:endParaRPr sz="2400">
              <a:solidFill>
                <a:schemeClr val="dk1"/>
              </a:solidFill>
              <a:highlight>
                <a:srgbClr val="434343"/>
              </a:highlight>
            </a:endParaRPr>
          </a:p>
          <a:p>
            <a:pPr indent="-3175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400"/>
              <a:buChar char="●"/>
            </a:pPr>
            <a:r>
              <a:rPr lang="en-GB">
                <a:solidFill>
                  <a:srgbClr val="D9D9D9"/>
                </a:solidFill>
                <a:highlight>
                  <a:schemeClr val="lt1"/>
                </a:highlight>
              </a:rPr>
              <a:t>Apply for a loan from a bank, corporation, government, or other entity.</a:t>
            </a:r>
            <a:endParaRPr>
              <a:solidFill>
                <a:srgbClr val="D9D9D9"/>
              </a:solidFill>
              <a:highlight>
                <a:schemeClr val="lt1"/>
              </a:highlight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400"/>
              <a:buChar char="●"/>
            </a:pPr>
            <a:r>
              <a:rPr lang="en-GB">
                <a:solidFill>
                  <a:srgbClr val="D9D9D9"/>
                </a:solidFill>
                <a:highlight>
                  <a:schemeClr val="lt1"/>
                </a:highlight>
              </a:rPr>
              <a:t>The borrower is required to provide specific details such as the reason for the loan, their financial history, Social Security number (SSN), and other information.</a:t>
            </a:r>
            <a:endParaRPr>
              <a:solidFill>
                <a:schemeClr val="lt2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5"/>
          <p:cNvSpPr txBox="1"/>
          <p:nvPr>
            <p:ph type="title"/>
          </p:nvPr>
        </p:nvSpPr>
        <p:spPr>
          <a:xfrm>
            <a:off x="425500" y="1903100"/>
            <a:ext cx="8520600" cy="159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highlight>
                  <a:srgbClr val="5F6368"/>
                </a:highlight>
              </a:rPr>
              <a:t>Goal:</a:t>
            </a:r>
            <a:endParaRPr sz="2400">
              <a:highlight>
                <a:srgbClr val="5F6368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highlight>
                <a:srgbClr val="5F6368"/>
              </a:highlight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400"/>
              <a:buChar char="●"/>
            </a:pPr>
            <a:r>
              <a:rPr lang="en-GB" sz="1400">
                <a:solidFill>
                  <a:srgbClr val="D9D9D9"/>
                </a:solidFill>
                <a:highlight>
                  <a:schemeClr val="lt1"/>
                </a:highlight>
              </a:rPr>
              <a:t>To analyze the loan approval dataset to discover insights about how the loan has been approved.</a:t>
            </a:r>
            <a:endParaRPr sz="1400">
              <a:solidFill>
                <a:srgbClr val="D9D9D9"/>
              </a:solidFill>
              <a:highlight>
                <a:schemeClr val="lt1"/>
              </a:highlight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400">
              <a:highlight>
                <a:srgbClr val="5F6368"/>
              </a:highlight>
            </a:endParaRPr>
          </a:p>
        </p:txBody>
      </p:sp>
      <p:sp>
        <p:nvSpPr>
          <p:cNvPr id="68" name="Google Shape;68;p15"/>
          <p:cNvSpPr txBox="1"/>
          <p:nvPr/>
        </p:nvSpPr>
        <p:spPr>
          <a:xfrm>
            <a:off x="382725" y="3206600"/>
            <a:ext cx="8244000" cy="142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190500" rtl="0" algn="l">
              <a:lnSpc>
                <a:spcPct val="150000"/>
              </a:lnSpc>
              <a:spcBef>
                <a:spcPts val="220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chemeClr val="dk1"/>
                </a:solidFill>
                <a:highlight>
                  <a:srgbClr val="434343"/>
                </a:highlight>
              </a:rPr>
              <a:t>Proposal:</a:t>
            </a:r>
            <a:endParaRPr>
              <a:solidFill>
                <a:srgbClr val="D9D9D9"/>
              </a:solidFill>
              <a:highlight>
                <a:schemeClr val="lt1"/>
              </a:highlight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400"/>
              <a:buChar char="●"/>
            </a:pPr>
            <a:r>
              <a:rPr lang="en-GB">
                <a:solidFill>
                  <a:srgbClr val="D9D9D9"/>
                </a:solidFill>
                <a:highlight>
                  <a:schemeClr val="lt1"/>
                </a:highlight>
              </a:rPr>
              <a:t>Use data cleaning, EDA, data visualization and statistics techniques to analyze the loan approval insights, and build a machine learning model.</a:t>
            </a:r>
            <a:endParaRPr>
              <a:solidFill>
                <a:srgbClr val="D9D9D9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D9D9D9"/>
              </a:solidFill>
            </a:endParaRPr>
          </a:p>
        </p:txBody>
      </p:sp>
      <p:sp>
        <p:nvSpPr>
          <p:cNvPr id="69" name="Google Shape;69;p15"/>
          <p:cNvSpPr txBox="1"/>
          <p:nvPr/>
        </p:nvSpPr>
        <p:spPr>
          <a:xfrm>
            <a:off x="425500" y="889550"/>
            <a:ext cx="8451000" cy="115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400"/>
              <a:buChar char="●"/>
            </a:pPr>
            <a:r>
              <a:rPr lang="en-GB">
                <a:solidFill>
                  <a:srgbClr val="D9D9D9"/>
                </a:solidFill>
                <a:highlight>
                  <a:schemeClr val="lt1"/>
                </a:highlight>
              </a:rPr>
              <a:t>Lender reviews this information as well as a person's debt-to-income (DTI) ratio to determine if the loan can be paid back.</a:t>
            </a:r>
            <a:endParaRPr>
              <a:solidFill>
                <a:srgbClr val="D9D9D9"/>
              </a:solidFill>
              <a:highlight>
                <a:schemeClr val="lt1"/>
              </a:highlight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400"/>
              <a:buChar char="●"/>
            </a:pPr>
            <a:r>
              <a:rPr lang="en-GB">
                <a:solidFill>
                  <a:srgbClr val="D9D9D9"/>
                </a:solidFill>
                <a:highlight>
                  <a:schemeClr val="lt1"/>
                </a:highlight>
              </a:rPr>
              <a:t>Based on the applicant's creditworthiness, the lender either denies or approves the application. </a:t>
            </a:r>
            <a:endParaRPr>
              <a:solidFill>
                <a:srgbClr val="D9D9D9"/>
              </a:solidFill>
              <a:highlight>
                <a:schemeClr val="lt1"/>
              </a:highlight>
            </a:endParaRPr>
          </a:p>
        </p:txBody>
      </p:sp>
      <p:sp>
        <p:nvSpPr>
          <p:cNvPr id="70" name="Google Shape;70;p15"/>
          <p:cNvSpPr txBox="1"/>
          <p:nvPr/>
        </p:nvSpPr>
        <p:spPr>
          <a:xfrm>
            <a:off x="425500" y="351700"/>
            <a:ext cx="65115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chemeClr val="dk1"/>
                </a:solidFill>
                <a:highlight>
                  <a:srgbClr val="434343"/>
                </a:highlight>
              </a:rPr>
              <a:t>Contd..</a:t>
            </a:r>
            <a:endParaRPr sz="1800">
              <a:solidFill>
                <a:schemeClr val="dk1"/>
              </a:solidFill>
              <a:highlight>
                <a:srgbClr val="434343"/>
              </a:highlight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highlight>
                  <a:srgbClr val="434343"/>
                </a:highlight>
              </a:rPr>
              <a:t>About dataset:</a:t>
            </a:r>
            <a:endParaRPr>
              <a:highlight>
                <a:srgbClr val="434343"/>
              </a:highlight>
            </a:endParaRPr>
          </a:p>
        </p:txBody>
      </p:sp>
      <p:sp>
        <p:nvSpPr>
          <p:cNvPr id="76" name="Google Shape;76;p16"/>
          <p:cNvSpPr txBox="1"/>
          <p:nvPr>
            <p:ph idx="1" type="body"/>
          </p:nvPr>
        </p:nvSpPr>
        <p:spPr>
          <a:xfrm>
            <a:off x="311700" y="1462800"/>
            <a:ext cx="8520600" cy="3416400"/>
          </a:xfrm>
          <a:prstGeom prst="rect">
            <a:avLst/>
          </a:prstGeom>
          <a:solidFill>
            <a:schemeClr val="lt1"/>
          </a:solidFill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75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400"/>
              <a:buChar char="●"/>
            </a:pPr>
            <a:r>
              <a:rPr lang="en-GB" sz="1400">
                <a:solidFill>
                  <a:srgbClr val="D9D9D9"/>
                </a:solidFill>
                <a:highlight>
                  <a:schemeClr val="lt1"/>
                </a:highlight>
              </a:rPr>
              <a:t>The loan approval dataset is a collection of financial records.</a:t>
            </a:r>
            <a:endParaRPr sz="1400">
              <a:solidFill>
                <a:srgbClr val="D9D9D9"/>
              </a:solidFill>
              <a:highlight>
                <a:schemeClr val="lt1"/>
              </a:highlight>
            </a:endParaRPr>
          </a:p>
          <a:p>
            <a:pPr indent="-3175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400"/>
              <a:buChar char="●"/>
            </a:pPr>
            <a:r>
              <a:rPr lang="en-GB" sz="1400">
                <a:solidFill>
                  <a:srgbClr val="D9D9D9"/>
                </a:solidFill>
                <a:highlight>
                  <a:schemeClr val="lt1"/>
                </a:highlight>
              </a:rPr>
              <a:t>Contains information used to determine the eligibility of individuals or organizations for obtaining loans from a lending institution. </a:t>
            </a:r>
            <a:endParaRPr sz="1400">
              <a:solidFill>
                <a:srgbClr val="D9D9D9"/>
              </a:solidFill>
              <a:highlight>
                <a:schemeClr val="lt1"/>
              </a:highlight>
            </a:endParaRPr>
          </a:p>
          <a:p>
            <a:pPr indent="-3175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400"/>
              <a:buChar char="●"/>
            </a:pPr>
            <a:r>
              <a:rPr lang="en-GB" sz="1400">
                <a:solidFill>
                  <a:srgbClr val="D9D9D9"/>
                </a:solidFill>
                <a:highlight>
                  <a:schemeClr val="lt1"/>
                </a:highlight>
              </a:rPr>
              <a:t>Includes various factors such as credit score, income, employment status, loan term, loan amount, assets value, and loan status. </a:t>
            </a:r>
            <a:endParaRPr sz="1400">
              <a:solidFill>
                <a:srgbClr val="D9D9D9"/>
              </a:solidFill>
              <a:highlight>
                <a:schemeClr val="lt1"/>
              </a:highlight>
            </a:endParaRPr>
          </a:p>
          <a:p>
            <a:pPr indent="-3175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400"/>
              <a:buChar char="●"/>
            </a:pPr>
            <a:r>
              <a:rPr lang="en-GB" sz="1400">
                <a:solidFill>
                  <a:srgbClr val="D9D9D9"/>
                </a:solidFill>
                <a:highlight>
                  <a:schemeClr val="lt1"/>
                </a:highlight>
              </a:rPr>
              <a:t>Commonly used dataset in machine learning and data analysis to develop models and algorithms that predict the likelihood of loan approval based on the given features.</a:t>
            </a:r>
            <a:endParaRPr sz="1400">
              <a:solidFill>
                <a:srgbClr val="D9D9D9"/>
              </a:solidFill>
              <a:highlight>
                <a:schemeClr val="lt1"/>
              </a:highlight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190500" marR="19050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500">
                <a:highlight>
                  <a:srgbClr val="434343"/>
                </a:highlight>
              </a:rPr>
              <a:t>About columns:</a:t>
            </a:r>
            <a:endParaRPr sz="2500">
              <a:highlight>
                <a:srgbClr val="434343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17"/>
          <p:cNvSpPr txBox="1"/>
          <p:nvPr>
            <p:ph idx="1" type="body"/>
          </p:nvPr>
        </p:nvSpPr>
        <p:spPr>
          <a:xfrm>
            <a:off x="311700" y="1152475"/>
            <a:ext cx="8520600" cy="384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70000" lnSpcReduction="20000"/>
          </a:bodyPr>
          <a:lstStyle/>
          <a:p>
            <a:pPr indent="0" lvl="0" marL="190500" marR="19050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50">
              <a:solidFill>
                <a:srgbClr val="D9D9D9"/>
              </a:solidFill>
              <a:highlight>
                <a:schemeClr val="lt1"/>
              </a:highlight>
            </a:endParaRPr>
          </a:p>
          <a:p>
            <a:pPr indent="-328995" lvl="0" marL="457200" marR="1905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ct val="100000"/>
              <a:buFont typeface="Roboto Mono"/>
              <a:buChar char="●"/>
            </a:pPr>
            <a:r>
              <a:rPr lang="en-GB" sz="2258">
                <a:solidFill>
                  <a:srgbClr val="D9D9D9"/>
                </a:solidFill>
                <a:highlight>
                  <a:schemeClr val="lt1"/>
                </a:highlight>
                <a:latin typeface="Roboto Mono"/>
                <a:ea typeface="Roboto Mono"/>
                <a:cs typeface="Roboto Mono"/>
                <a:sym typeface="Roboto Mono"/>
              </a:rPr>
              <a:t>l</a:t>
            </a:r>
            <a:r>
              <a:rPr lang="en-GB" sz="2258">
                <a:solidFill>
                  <a:srgbClr val="D9D9D9"/>
                </a:solidFill>
                <a:highlight>
                  <a:schemeClr val="lt1"/>
                </a:highlight>
                <a:latin typeface="Roboto Mono"/>
                <a:ea typeface="Roboto Mono"/>
                <a:cs typeface="Roboto Mono"/>
                <a:sym typeface="Roboto Mono"/>
              </a:rPr>
              <a:t>oan_id</a:t>
            </a:r>
            <a:endParaRPr sz="2258">
              <a:solidFill>
                <a:srgbClr val="D9D9D9"/>
              </a:solidFill>
              <a:highlight>
                <a:schemeClr val="lt1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-328995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ct val="100000"/>
              <a:buChar char="●"/>
            </a:pPr>
            <a:r>
              <a:rPr lang="en-GB" sz="2258">
                <a:solidFill>
                  <a:srgbClr val="D9D9D9"/>
                </a:solidFill>
                <a:highlight>
                  <a:schemeClr val="lt1"/>
                </a:highlight>
                <a:latin typeface="Roboto Mono"/>
                <a:ea typeface="Roboto Mono"/>
                <a:cs typeface="Roboto Mono"/>
                <a:sym typeface="Roboto Mono"/>
              </a:rPr>
              <a:t>no_of_dependents</a:t>
            </a:r>
            <a:r>
              <a:rPr lang="en-GB" sz="2258">
                <a:solidFill>
                  <a:srgbClr val="D9D9D9"/>
                </a:solidFill>
                <a:highlight>
                  <a:schemeClr val="lt1"/>
                </a:highlight>
              </a:rPr>
              <a:t>: Number of Dependents of the Applicant</a:t>
            </a:r>
            <a:endParaRPr sz="2258">
              <a:solidFill>
                <a:srgbClr val="D9D9D9"/>
              </a:solidFill>
              <a:highlight>
                <a:schemeClr val="lt1"/>
              </a:highlight>
            </a:endParaRPr>
          </a:p>
          <a:p>
            <a:pPr indent="-328995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ct val="100000"/>
              <a:buChar char="●"/>
            </a:pPr>
            <a:r>
              <a:rPr lang="en-GB" sz="2258">
                <a:solidFill>
                  <a:srgbClr val="D9D9D9"/>
                </a:solidFill>
                <a:highlight>
                  <a:schemeClr val="lt1"/>
                </a:highlight>
                <a:latin typeface="Roboto Mono"/>
                <a:ea typeface="Roboto Mono"/>
                <a:cs typeface="Roboto Mono"/>
                <a:sym typeface="Roboto Mono"/>
              </a:rPr>
              <a:t>education</a:t>
            </a:r>
            <a:r>
              <a:rPr lang="en-GB" sz="2258">
                <a:solidFill>
                  <a:srgbClr val="D9D9D9"/>
                </a:solidFill>
                <a:highlight>
                  <a:schemeClr val="lt1"/>
                </a:highlight>
              </a:rPr>
              <a:t>: Education of the Applicant (Graduate/Not Graduate)</a:t>
            </a:r>
            <a:endParaRPr sz="2258">
              <a:solidFill>
                <a:srgbClr val="D9D9D9"/>
              </a:solidFill>
              <a:highlight>
                <a:schemeClr val="lt1"/>
              </a:highlight>
            </a:endParaRPr>
          </a:p>
          <a:p>
            <a:pPr indent="-328995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ct val="100000"/>
              <a:buChar char="●"/>
            </a:pPr>
            <a:r>
              <a:rPr lang="en-GB" sz="2258">
                <a:solidFill>
                  <a:srgbClr val="D9D9D9"/>
                </a:solidFill>
                <a:highlight>
                  <a:schemeClr val="lt1"/>
                </a:highlight>
                <a:latin typeface="Roboto Mono"/>
                <a:ea typeface="Roboto Mono"/>
                <a:cs typeface="Roboto Mono"/>
                <a:sym typeface="Roboto Mono"/>
              </a:rPr>
              <a:t>self_employed</a:t>
            </a:r>
            <a:r>
              <a:rPr lang="en-GB" sz="2258">
                <a:solidFill>
                  <a:srgbClr val="D9D9D9"/>
                </a:solidFill>
                <a:highlight>
                  <a:schemeClr val="lt1"/>
                </a:highlight>
              </a:rPr>
              <a:t>: Employment Status of the Applicant</a:t>
            </a:r>
            <a:endParaRPr sz="2258">
              <a:solidFill>
                <a:srgbClr val="D9D9D9"/>
              </a:solidFill>
              <a:highlight>
                <a:schemeClr val="lt1"/>
              </a:highlight>
            </a:endParaRPr>
          </a:p>
          <a:p>
            <a:pPr indent="-328995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ct val="100000"/>
              <a:buChar char="●"/>
            </a:pPr>
            <a:r>
              <a:rPr lang="en-GB" sz="2258">
                <a:solidFill>
                  <a:srgbClr val="D9D9D9"/>
                </a:solidFill>
                <a:highlight>
                  <a:schemeClr val="lt1"/>
                </a:highlight>
                <a:latin typeface="Roboto Mono"/>
                <a:ea typeface="Roboto Mono"/>
                <a:cs typeface="Roboto Mono"/>
                <a:sym typeface="Roboto Mono"/>
              </a:rPr>
              <a:t>income_annum</a:t>
            </a:r>
            <a:r>
              <a:rPr lang="en-GB" sz="2258">
                <a:solidFill>
                  <a:srgbClr val="D9D9D9"/>
                </a:solidFill>
                <a:highlight>
                  <a:schemeClr val="lt1"/>
                </a:highlight>
              </a:rPr>
              <a:t>: Annual Income of the Applicant </a:t>
            </a:r>
            <a:endParaRPr sz="2258">
              <a:solidFill>
                <a:srgbClr val="D9D9D9"/>
              </a:solidFill>
              <a:highlight>
                <a:schemeClr val="lt1"/>
              </a:highlight>
            </a:endParaRPr>
          </a:p>
          <a:p>
            <a:pPr indent="-328995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ct val="100000"/>
              <a:buChar char="●"/>
            </a:pPr>
            <a:r>
              <a:rPr lang="en-GB" sz="2258">
                <a:solidFill>
                  <a:srgbClr val="D9D9D9"/>
                </a:solidFill>
                <a:highlight>
                  <a:schemeClr val="lt1"/>
                </a:highlight>
                <a:latin typeface="Roboto Mono"/>
                <a:ea typeface="Roboto Mono"/>
                <a:cs typeface="Roboto Mono"/>
                <a:sym typeface="Roboto Mono"/>
              </a:rPr>
              <a:t>loan_amount</a:t>
            </a:r>
            <a:r>
              <a:rPr lang="en-GB" sz="2258">
                <a:solidFill>
                  <a:srgbClr val="D9D9D9"/>
                </a:solidFill>
                <a:highlight>
                  <a:schemeClr val="lt1"/>
                </a:highlight>
              </a:rPr>
              <a:t>: Loan Amount</a:t>
            </a:r>
            <a:endParaRPr sz="2258">
              <a:solidFill>
                <a:srgbClr val="D9D9D9"/>
              </a:solidFill>
              <a:highlight>
                <a:schemeClr val="lt1"/>
              </a:highlight>
            </a:endParaRPr>
          </a:p>
          <a:p>
            <a:pPr indent="-328995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ct val="100000"/>
              <a:buChar char="●"/>
            </a:pPr>
            <a:r>
              <a:rPr lang="en-GB" sz="2258">
                <a:solidFill>
                  <a:srgbClr val="D9D9D9"/>
                </a:solidFill>
                <a:highlight>
                  <a:schemeClr val="lt1"/>
                </a:highlight>
                <a:latin typeface="Roboto Mono"/>
                <a:ea typeface="Roboto Mono"/>
                <a:cs typeface="Roboto Mono"/>
                <a:sym typeface="Roboto Mono"/>
              </a:rPr>
              <a:t>loan_term</a:t>
            </a:r>
            <a:r>
              <a:rPr lang="en-GB" sz="2258">
                <a:solidFill>
                  <a:srgbClr val="D9D9D9"/>
                </a:solidFill>
                <a:highlight>
                  <a:schemeClr val="lt1"/>
                </a:highlight>
              </a:rPr>
              <a:t>: Loan Term in Years</a:t>
            </a:r>
            <a:endParaRPr sz="2258">
              <a:solidFill>
                <a:srgbClr val="D9D9D9"/>
              </a:solidFill>
              <a:highlight>
                <a:schemeClr val="lt1"/>
              </a:highlight>
            </a:endParaRPr>
          </a:p>
          <a:p>
            <a:pPr indent="-328995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ct val="100000"/>
              <a:buChar char="●"/>
            </a:pPr>
            <a:r>
              <a:rPr lang="en-GB" sz="2258">
                <a:solidFill>
                  <a:srgbClr val="D9D9D9"/>
                </a:solidFill>
                <a:highlight>
                  <a:schemeClr val="lt1"/>
                </a:highlight>
                <a:latin typeface="Roboto Mono"/>
                <a:ea typeface="Roboto Mono"/>
                <a:cs typeface="Roboto Mono"/>
                <a:sym typeface="Roboto Mono"/>
              </a:rPr>
              <a:t>cibil_score</a:t>
            </a:r>
            <a:r>
              <a:rPr lang="en-GB" sz="2258">
                <a:solidFill>
                  <a:srgbClr val="D9D9D9"/>
                </a:solidFill>
                <a:highlight>
                  <a:schemeClr val="lt1"/>
                </a:highlight>
              </a:rPr>
              <a:t>: </a:t>
            </a:r>
            <a:r>
              <a:rPr lang="en-GB" sz="2258">
                <a:solidFill>
                  <a:srgbClr val="D9D9D9"/>
                </a:solidFill>
                <a:highlight>
                  <a:schemeClr val="lt1"/>
                </a:highlight>
              </a:rPr>
              <a:t>Credit Score </a:t>
            </a:r>
            <a:endParaRPr sz="2258">
              <a:solidFill>
                <a:srgbClr val="D9D9D9"/>
              </a:solidFill>
              <a:highlight>
                <a:schemeClr val="lt1"/>
              </a:highlight>
            </a:endParaRPr>
          </a:p>
          <a:p>
            <a:pPr indent="-328995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ct val="100000"/>
              <a:buChar char="●"/>
            </a:pPr>
            <a:r>
              <a:rPr lang="en-GB" sz="2258">
                <a:solidFill>
                  <a:srgbClr val="D9D9D9"/>
                </a:solidFill>
                <a:highlight>
                  <a:schemeClr val="lt1"/>
                </a:highlight>
                <a:latin typeface="Roboto Mono"/>
                <a:ea typeface="Roboto Mono"/>
                <a:cs typeface="Roboto Mono"/>
                <a:sym typeface="Roboto Mono"/>
              </a:rPr>
              <a:t>residential_assets_value</a:t>
            </a:r>
            <a:endParaRPr sz="2258">
              <a:solidFill>
                <a:srgbClr val="D9D9D9"/>
              </a:solidFill>
              <a:highlight>
                <a:schemeClr val="lt1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-328995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ct val="100000"/>
              <a:buChar char="●"/>
            </a:pPr>
            <a:r>
              <a:rPr lang="en-GB" sz="2258">
                <a:solidFill>
                  <a:srgbClr val="D9D9D9"/>
                </a:solidFill>
                <a:highlight>
                  <a:schemeClr val="lt1"/>
                </a:highlight>
                <a:latin typeface="Roboto Mono"/>
                <a:ea typeface="Roboto Mono"/>
                <a:cs typeface="Roboto Mono"/>
                <a:sym typeface="Roboto Mono"/>
              </a:rPr>
              <a:t>commercial_assets_value</a:t>
            </a:r>
            <a:endParaRPr sz="2258">
              <a:solidFill>
                <a:srgbClr val="D9D9D9"/>
              </a:solidFill>
              <a:highlight>
                <a:schemeClr val="lt1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-328995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ct val="100000"/>
              <a:buChar char="●"/>
            </a:pPr>
            <a:r>
              <a:rPr lang="en-GB" sz="2258">
                <a:solidFill>
                  <a:srgbClr val="D9D9D9"/>
                </a:solidFill>
                <a:highlight>
                  <a:schemeClr val="lt1"/>
                </a:highlight>
                <a:latin typeface="Roboto Mono"/>
                <a:ea typeface="Roboto Mono"/>
                <a:cs typeface="Roboto Mono"/>
                <a:sym typeface="Roboto Mono"/>
              </a:rPr>
              <a:t>luxury_assets_value</a:t>
            </a:r>
            <a:endParaRPr sz="2258">
              <a:solidFill>
                <a:srgbClr val="D9D9D9"/>
              </a:solidFill>
              <a:highlight>
                <a:schemeClr val="lt1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-328995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ct val="100000"/>
              <a:buChar char="●"/>
            </a:pPr>
            <a:r>
              <a:rPr lang="en-GB" sz="2258">
                <a:solidFill>
                  <a:srgbClr val="D9D9D9"/>
                </a:solidFill>
                <a:highlight>
                  <a:schemeClr val="lt1"/>
                </a:highlight>
                <a:latin typeface="Roboto Mono"/>
                <a:ea typeface="Roboto Mono"/>
                <a:cs typeface="Roboto Mono"/>
                <a:sym typeface="Roboto Mono"/>
              </a:rPr>
              <a:t>bank_asset_value</a:t>
            </a:r>
            <a:endParaRPr sz="2258">
              <a:solidFill>
                <a:srgbClr val="D9D9D9"/>
              </a:solidFill>
              <a:highlight>
                <a:schemeClr val="lt1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-328995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ct val="100000"/>
              <a:buChar char="●"/>
            </a:pPr>
            <a:r>
              <a:rPr lang="en-GB" sz="2258">
                <a:solidFill>
                  <a:srgbClr val="D9D9D9"/>
                </a:solidFill>
                <a:highlight>
                  <a:schemeClr val="lt1"/>
                </a:highlight>
                <a:latin typeface="Roboto Mono"/>
                <a:ea typeface="Roboto Mono"/>
                <a:cs typeface="Roboto Mono"/>
                <a:sym typeface="Roboto Mono"/>
              </a:rPr>
              <a:t>loan_status</a:t>
            </a:r>
            <a:r>
              <a:rPr lang="en-GB" sz="2258">
                <a:solidFill>
                  <a:srgbClr val="D9D9D9"/>
                </a:solidFill>
                <a:highlight>
                  <a:schemeClr val="lt1"/>
                </a:highlight>
              </a:rPr>
              <a:t>: Loan Approval Status (Approved/Rejected)</a:t>
            </a:r>
            <a:endParaRPr sz="2258">
              <a:solidFill>
                <a:srgbClr val="D9D9D9"/>
              </a:solidFill>
              <a:highlight>
                <a:schemeClr val="lt1"/>
              </a:highlight>
            </a:endParaRPr>
          </a:p>
          <a:p>
            <a:pPr indent="0" lvl="0" marL="0" rtl="0" algn="l">
              <a:spcBef>
                <a:spcPts val="1500"/>
              </a:spcBef>
              <a:spcAft>
                <a:spcPts val="1200"/>
              </a:spcAft>
              <a:buNone/>
            </a:pPr>
            <a:r>
              <a:t/>
            </a:r>
            <a:endParaRPr>
              <a:solidFill>
                <a:srgbClr val="D9D9D9"/>
              </a:solidFill>
              <a:highlight>
                <a:schemeClr val="lt1"/>
              </a:highlight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Plans:</a:t>
            </a:r>
            <a:endParaRPr/>
          </a:p>
        </p:txBody>
      </p:sp>
      <p:sp>
        <p:nvSpPr>
          <p:cNvPr id="88" name="Google Shape;88;p1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400"/>
              <a:buChar char="●"/>
            </a:pPr>
            <a:r>
              <a:rPr lang="en-GB" sz="1400">
                <a:solidFill>
                  <a:srgbClr val="D9D9D9"/>
                </a:solidFill>
                <a:highlight>
                  <a:schemeClr val="lt1"/>
                </a:highlight>
              </a:rPr>
              <a:t>Can we plot a histogram </a:t>
            </a:r>
            <a:r>
              <a:rPr lang="en-GB" sz="1400">
                <a:solidFill>
                  <a:srgbClr val="D9D9D9"/>
                </a:solidFill>
                <a:highlight>
                  <a:schemeClr val="lt1"/>
                </a:highlight>
              </a:rPr>
              <a:t>t</a:t>
            </a:r>
            <a:r>
              <a:rPr lang="en-GB" sz="1400">
                <a:solidFill>
                  <a:srgbClr val="D9D9D9"/>
                </a:solidFill>
                <a:highlight>
                  <a:schemeClr val="lt1"/>
                </a:highlight>
              </a:rPr>
              <a:t>o find some trends </a:t>
            </a:r>
            <a:r>
              <a:rPr lang="en-GB" sz="1400">
                <a:solidFill>
                  <a:srgbClr val="D9D9D9"/>
                </a:solidFill>
                <a:highlight>
                  <a:schemeClr val="lt1"/>
                </a:highlight>
              </a:rPr>
              <a:t>based on different loan amounts, </a:t>
            </a:r>
            <a:r>
              <a:rPr lang="en-GB" sz="1400">
                <a:solidFill>
                  <a:srgbClr val="D9D9D9"/>
                </a:solidFill>
                <a:highlight>
                  <a:schemeClr val="lt1"/>
                </a:highlight>
              </a:rPr>
              <a:t>in the </a:t>
            </a:r>
            <a:r>
              <a:rPr lang="en-GB" sz="1400">
                <a:solidFill>
                  <a:srgbClr val="D9D9D9"/>
                </a:solidFill>
                <a:highlight>
                  <a:schemeClr val="lt1"/>
                </a:highlight>
              </a:rPr>
              <a:t>approved and rejected loans ?</a:t>
            </a:r>
            <a:endParaRPr sz="1400">
              <a:solidFill>
                <a:srgbClr val="D9D9D9"/>
              </a:solidFill>
              <a:highlight>
                <a:schemeClr val="lt1"/>
              </a:highlight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400"/>
              <a:buChar char="●"/>
            </a:pPr>
            <a:r>
              <a:rPr lang="en-GB" sz="1400">
                <a:solidFill>
                  <a:srgbClr val="D9D9D9"/>
                </a:solidFill>
                <a:highlight>
                  <a:schemeClr val="lt1"/>
                </a:highlight>
              </a:rPr>
              <a:t>Does a </a:t>
            </a:r>
            <a:r>
              <a:rPr lang="en-GB" sz="1400">
                <a:solidFill>
                  <a:srgbClr val="D9D9D9"/>
                </a:solidFill>
                <a:highlight>
                  <a:schemeClr val="lt1"/>
                </a:highlight>
              </a:rPr>
              <a:t>scatter plot</a:t>
            </a:r>
            <a:r>
              <a:rPr lang="en-GB" sz="1400">
                <a:solidFill>
                  <a:srgbClr val="D9D9D9"/>
                </a:solidFill>
                <a:highlight>
                  <a:schemeClr val="lt1"/>
                </a:highlight>
              </a:rPr>
              <a:t> help find the relation between annual income and loan amount?</a:t>
            </a:r>
            <a:endParaRPr sz="1400">
              <a:solidFill>
                <a:srgbClr val="D9D9D9"/>
              </a:solidFill>
              <a:highlight>
                <a:schemeClr val="lt1"/>
              </a:highlight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400"/>
              <a:buChar char="●"/>
            </a:pPr>
            <a:r>
              <a:rPr lang="en-GB" sz="1400">
                <a:solidFill>
                  <a:srgbClr val="D9D9D9"/>
                </a:solidFill>
                <a:highlight>
                  <a:schemeClr val="lt1"/>
                </a:highlight>
              </a:rPr>
              <a:t>Also, check whether the credit score has any effect on loan amount and loan status.</a:t>
            </a:r>
            <a:endParaRPr sz="1400">
              <a:solidFill>
                <a:srgbClr val="D9D9D9"/>
              </a:solidFill>
              <a:highlight>
                <a:schemeClr val="lt1"/>
              </a:highlight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400"/>
              <a:buChar char="●"/>
            </a:pPr>
            <a:r>
              <a:rPr lang="en-GB" sz="1400">
                <a:solidFill>
                  <a:srgbClr val="D9D9D9"/>
                </a:solidFill>
                <a:highlight>
                  <a:schemeClr val="lt1"/>
                </a:highlight>
              </a:rPr>
              <a:t>Find the correlation scores of 4 assets values and other variables with heatmap.</a:t>
            </a:r>
            <a:endParaRPr sz="1400">
              <a:solidFill>
                <a:srgbClr val="D9D9D9"/>
              </a:solidFill>
              <a:highlight>
                <a:schemeClr val="lt1"/>
              </a:highlight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400"/>
              <a:buChar char="●"/>
            </a:pPr>
            <a:r>
              <a:rPr lang="en-GB" sz="1400">
                <a:solidFill>
                  <a:srgbClr val="D9D9D9"/>
                </a:solidFill>
                <a:highlight>
                  <a:schemeClr val="lt1"/>
                </a:highlight>
              </a:rPr>
              <a:t>Find all the features that affect the loan status.</a:t>
            </a:r>
            <a:endParaRPr sz="1400">
              <a:solidFill>
                <a:srgbClr val="D9D9D9"/>
              </a:solidFill>
              <a:highlight>
                <a:schemeClr val="lt1"/>
              </a:highlight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400"/>
              <a:buChar char="●"/>
            </a:pPr>
            <a:r>
              <a:rPr lang="en-GB" sz="1400">
                <a:solidFill>
                  <a:srgbClr val="D9D9D9"/>
                </a:solidFill>
                <a:highlight>
                  <a:schemeClr val="lt1"/>
                </a:highlight>
              </a:rPr>
              <a:t>Preprocess the data, then train and predict with models like Logistic regression and Random Forest.</a:t>
            </a:r>
            <a:endParaRPr sz="1400">
              <a:solidFill>
                <a:srgbClr val="D9D9D9"/>
              </a:solidFill>
              <a:highlight>
                <a:schemeClr val="lt1"/>
              </a:highlight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400"/>
              <a:buChar char="●"/>
            </a:pPr>
            <a:r>
              <a:rPr lang="en-GB" sz="1400">
                <a:solidFill>
                  <a:srgbClr val="D9D9D9"/>
                </a:solidFill>
                <a:highlight>
                  <a:schemeClr val="lt1"/>
                </a:highlight>
              </a:rPr>
              <a:t>Create confusion matrix and calculate precision, recall, f1-score etc. </a:t>
            </a:r>
            <a:endParaRPr sz="1400">
              <a:solidFill>
                <a:srgbClr val="D9D9D9"/>
              </a:solidFill>
              <a:highlight>
                <a:schemeClr val="lt1"/>
              </a:highlight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7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200">
                <a:highlight>
                  <a:srgbClr val="434343"/>
                </a:highlight>
              </a:rPr>
              <a:t>By </a:t>
            </a:r>
            <a:r>
              <a:rPr lang="en-GB" sz="2200">
                <a:highlight>
                  <a:srgbClr val="434343"/>
                </a:highlight>
              </a:rPr>
              <a:t>data cleaning scans, analyzed:</a:t>
            </a:r>
            <a:endParaRPr sz="2200">
              <a:highlight>
                <a:srgbClr val="434343"/>
              </a:highlight>
            </a:endParaRPr>
          </a:p>
          <a:p>
            <a:pPr indent="0" lvl="0" marL="0" rtl="0" algn="l">
              <a:spcBef>
                <a:spcPts val="900"/>
              </a:spcBef>
              <a:spcAft>
                <a:spcPts val="0"/>
              </a:spcAft>
              <a:buNone/>
            </a:pPr>
            <a:r>
              <a:t/>
            </a:r>
            <a:endParaRPr sz="1050">
              <a:solidFill>
                <a:srgbClr val="000000"/>
              </a:solidFill>
              <a:highlight>
                <a:srgbClr val="FFFFFF"/>
              </a:highlight>
            </a:endParaRPr>
          </a:p>
        </p:txBody>
      </p:sp>
      <p:sp>
        <p:nvSpPr>
          <p:cNvPr id="94" name="Google Shape;94;p19"/>
          <p:cNvSpPr txBox="1"/>
          <p:nvPr>
            <p:ph idx="1" type="body"/>
          </p:nvPr>
        </p:nvSpPr>
        <p:spPr>
          <a:xfrm>
            <a:off x="311700" y="1355050"/>
            <a:ext cx="8520600" cy="3213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200000"/>
              </a:lnSpc>
              <a:spcBef>
                <a:spcPts val="1200"/>
              </a:spcBef>
              <a:spcAft>
                <a:spcPts val="0"/>
              </a:spcAft>
              <a:buClr>
                <a:srgbClr val="D9D9D9"/>
              </a:buClr>
              <a:buSzPts val="1400"/>
              <a:buChar char="●"/>
            </a:pPr>
            <a:r>
              <a:rPr lang="en-GB" sz="1400">
                <a:solidFill>
                  <a:srgbClr val="D9D9D9"/>
                </a:solidFill>
                <a:highlight>
                  <a:schemeClr val="lt1"/>
                </a:highlight>
              </a:rPr>
              <a:t>This dataset is very clean.</a:t>
            </a:r>
            <a:endParaRPr sz="1400">
              <a:solidFill>
                <a:srgbClr val="D9D9D9"/>
              </a:solidFill>
              <a:highlight>
                <a:schemeClr val="lt1"/>
              </a:highlight>
            </a:endParaRPr>
          </a:p>
          <a:p>
            <a:pPr indent="-3175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400"/>
              <a:buChar char="●"/>
            </a:pPr>
            <a:r>
              <a:rPr lang="en-GB" sz="1400">
                <a:solidFill>
                  <a:srgbClr val="D9D9D9"/>
                </a:solidFill>
                <a:highlight>
                  <a:schemeClr val="lt1"/>
                </a:highlight>
              </a:rPr>
              <a:t>There is no null value and duplicated value in this dataset.</a:t>
            </a:r>
            <a:endParaRPr sz="1400">
              <a:solidFill>
                <a:srgbClr val="D9D9D9"/>
              </a:solidFill>
              <a:highlight>
                <a:schemeClr val="lt1"/>
              </a:highlight>
            </a:endParaRPr>
          </a:p>
          <a:p>
            <a:pPr indent="-3175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400"/>
              <a:buChar char="●"/>
            </a:pPr>
            <a:r>
              <a:rPr lang="en-GB" sz="1400">
                <a:solidFill>
                  <a:srgbClr val="D9D9D9"/>
                </a:solidFill>
                <a:highlight>
                  <a:schemeClr val="lt1"/>
                </a:highlight>
                <a:latin typeface="Roboto Mono"/>
                <a:ea typeface="Roboto Mono"/>
                <a:cs typeface="Roboto Mono"/>
                <a:sym typeface="Roboto Mono"/>
              </a:rPr>
              <a:t>no_of_dependents</a:t>
            </a:r>
            <a:r>
              <a:rPr lang="en-GB" sz="1400">
                <a:solidFill>
                  <a:srgbClr val="D9D9D9"/>
                </a:solidFill>
                <a:highlight>
                  <a:schemeClr val="lt1"/>
                </a:highlight>
              </a:rPr>
              <a:t>, </a:t>
            </a:r>
            <a:r>
              <a:rPr lang="en-GB" sz="1400">
                <a:solidFill>
                  <a:srgbClr val="D9D9D9"/>
                </a:solidFill>
                <a:highlight>
                  <a:schemeClr val="lt1"/>
                </a:highlight>
                <a:latin typeface="Roboto Mono"/>
                <a:ea typeface="Roboto Mono"/>
                <a:cs typeface="Roboto Mono"/>
                <a:sym typeface="Roboto Mono"/>
              </a:rPr>
              <a:t>education</a:t>
            </a:r>
            <a:r>
              <a:rPr lang="en-GB" sz="1400">
                <a:solidFill>
                  <a:srgbClr val="D9D9D9"/>
                </a:solidFill>
                <a:highlight>
                  <a:schemeClr val="lt1"/>
                </a:highlight>
              </a:rPr>
              <a:t>, </a:t>
            </a:r>
            <a:r>
              <a:rPr lang="en-GB" sz="1400">
                <a:solidFill>
                  <a:srgbClr val="D9D9D9"/>
                </a:solidFill>
                <a:highlight>
                  <a:schemeClr val="lt1"/>
                </a:highlight>
                <a:latin typeface="Roboto Mono"/>
                <a:ea typeface="Roboto Mono"/>
                <a:cs typeface="Roboto Mono"/>
                <a:sym typeface="Roboto Mono"/>
              </a:rPr>
              <a:t>self_employed</a:t>
            </a:r>
            <a:r>
              <a:rPr lang="en-GB" sz="1400">
                <a:solidFill>
                  <a:srgbClr val="D9D9D9"/>
                </a:solidFill>
                <a:highlight>
                  <a:schemeClr val="lt1"/>
                </a:highlight>
              </a:rPr>
              <a:t> and </a:t>
            </a:r>
            <a:r>
              <a:rPr lang="en-GB" sz="1400">
                <a:solidFill>
                  <a:srgbClr val="D9D9D9"/>
                </a:solidFill>
                <a:highlight>
                  <a:schemeClr val="lt1"/>
                </a:highlight>
                <a:latin typeface="Roboto Mono"/>
                <a:ea typeface="Roboto Mono"/>
                <a:cs typeface="Roboto Mono"/>
                <a:sym typeface="Roboto Mono"/>
              </a:rPr>
              <a:t>loan_status</a:t>
            </a:r>
            <a:r>
              <a:rPr lang="en-GB" sz="1400">
                <a:solidFill>
                  <a:srgbClr val="D9D9D9"/>
                </a:solidFill>
                <a:highlight>
                  <a:schemeClr val="lt1"/>
                </a:highlight>
              </a:rPr>
              <a:t> are categorical columns.</a:t>
            </a:r>
            <a:endParaRPr sz="1400">
              <a:solidFill>
                <a:srgbClr val="D9D9D9"/>
              </a:solidFill>
              <a:highlight>
                <a:schemeClr val="lt1"/>
              </a:highlight>
            </a:endParaRPr>
          </a:p>
          <a:p>
            <a:pPr indent="-3175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400"/>
              <a:buChar char="●"/>
            </a:pPr>
            <a:r>
              <a:rPr lang="en-GB" sz="1400">
                <a:solidFill>
                  <a:srgbClr val="D9D9D9"/>
                </a:solidFill>
                <a:highlight>
                  <a:schemeClr val="lt1"/>
                </a:highlight>
              </a:rPr>
              <a:t>Other columns are numerical.</a:t>
            </a:r>
            <a:endParaRPr sz="1400">
              <a:solidFill>
                <a:srgbClr val="D9D9D9"/>
              </a:solidFill>
              <a:highlight>
                <a:schemeClr val="lt1"/>
              </a:highlight>
            </a:endParaRPr>
          </a:p>
          <a:p>
            <a:pPr indent="-3175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400"/>
              <a:buChar char="●"/>
            </a:pPr>
            <a:r>
              <a:rPr lang="en-GB" sz="1400">
                <a:solidFill>
                  <a:srgbClr val="D9D9D9"/>
                </a:solidFill>
                <a:highlight>
                  <a:schemeClr val="lt1"/>
                </a:highlight>
              </a:rPr>
              <a:t>There are a total 4269 rows in this dataset, with 13 columns (features).</a:t>
            </a:r>
            <a:endParaRPr sz="1400">
              <a:solidFill>
                <a:srgbClr val="D9D9D9"/>
              </a:solidFill>
              <a:highlight>
                <a:schemeClr val="lt1"/>
              </a:highlight>
            </a:endParaRPr>
          </a:p>
          <a:p>
            <a:pPr indent="-3175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400"/>
              <a:buChar char="●"/>
            </a:pPr>
            <a:r>
              <a:rPr lang="en-GB" sz="1400">
                <a:solidFill>
                  <a:srgbClr val="D9D9D9"/>
                </a:solidFill>
                <a:highlight>
                  <a:schemeClr val="lt1"/>
                </a:highlight>
              </a:rPr>
              <a:t>There are 2656 data with an approved </a:t>
            </a:r>
            <a:r>
              <a:rPr lang="en-GB" sz="1400">
                <a:solidFill>
                  <a:srgbClr val="D9D9D9"/>
                </a:solidFill>
                <a:highlight>
                  <a:schemeClr val="lt1"/>
                </a:highlight>
                <a:latin typeface="Roboto Mono"/>
                <a:ea typeface="Roboto Mono"/>
                <a:cs typeface="Roboto Mono"/>
                <a:sym typeface="Roboto Mono"/>
              </a:rPr>
              <a:t>loan_status</a:t>
            </a:r>
            <a:r>
              <a:rPr lang="en-GB" sz="1400">
                <a:solidFill>
                  <a:srgbClr val="D9D9D9"/>
                </a:solidFill>
                <a:highlight>
                  <a:schemeClr val="lt1"/>
                </a:highlight>
              </a:rPr>
              <a:t>, which is about 62.2% compared to the "rejected" group. </a:t>
            </a:r>
            <a:endParaRPr sz="1400">
              <a:solidFill>
                <a:srgbClr val="D9D9D9"/>
              </a:solidFill>
              <a:highlight>
                <a:schemeClr val="lt1"/>
              </a:highlight>
            </a:endParaRPr>
          </a:p>
          <a:p>
            <a:pPr indent="0" lvl="0" marL="0" rtl="0" algn="l">
              <a:spcBef>
                <a:spcPts val="15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solidFill>
            <a:schemeClr val="lt1"/>
          </a:solidFill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-GB" sz="2120">
                <a:solidFill>
                  <a:schemeClr val="lt2"/>
                </a:solidFill>
              </a:rPr>
              <a:t>Created a pair plot for numerical columns</a:t>
            </a:r>
            <a:endParaRPr sz="2120">
              <a:solidFill>
                <a:schemeClr val="lt2"/>
              </a:solidFill>
            </a:endParaRPr>
          </a:p>
        </p:txBody>
      </p:sp>
      <p:pic>
        <p:nvPicPr>
          <p:cNvPr id="100" name="Google Shape;100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67050" y="1245950"/>
            <a:ext cx="6809100" cy="33229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21"/>
          <p:cNvSpPr txBox="1"/>
          <p:nvPr>
            <p:ph type="title"/>
          </p:nvPr>
        </p:nvSpPr>
        <p:spPr>
          <a:xfrm>
            <a:off x="354275" y="1060325"/>
            <a:ext cx="3447300" cy="321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9616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33"/>
              <a:buChar char="●"/>
            </a:pPr>
            <a:r>
              <a:rPr lang="en-GB" sz="1433">
                <a:solidFill>
                  <a:schemeClr val="lt2"/>
                </a:solidFill>
              </a:rPr>
              <a:t>Some variables have positive correlation with other variables. </a:t>
            </a:r>
            <a:endParaRPr sz="1433">
              <a:solidFill>
                <a:schemeClr val="lt2"/>
              </a:solidFill>
            </a:endParaRPr>
          </a:p>
          <a:p>
            <a:pPr indent="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33">
              <a:solidFill>
                <a:schemeClr val="lt2"/>
              </a:solidFill>
            </a:endParaRPr>
          </a:p>
          <a:p>
            <a:pPr indent="-319616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33"/>
              <a:buChar char="●"/>
            </a:pPr>
            <a:r>
              <a:rPr lang="en-GB" sz="1433">
                <a:solidFill>
                  <a:schemeClr val="lt2"/>
                </a:solidFill>
              </a:rPr>
              <a:t>loan_amount &amp; income_annum, luxury_assets_value &amp; bank_asset_value, income_annum &amp; luxury_assets_value, loan_amount &amp; luxury_assets_value, income_annum &amp; bank_asset_value.</a:t>
            </a:r>
            <a:endParaRPr sz="1433">
              <a:solidFill>
                <a:schemeClr val="lt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100">
              <a:solidFill>
                <a:schemeClr val="lt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355">
              <a:solidFill>
                <a:schemeClr val="lt2"/>
              </a:solidFill>
            </a:endParaRPr>
          </a:p>
        </p:txBody>
      </p:sp>
      <p:pic>
        <p:nvPicPr>
          <p:cNvPr id="106" name="Google Shape;106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49700" y="1017725"/>
            <a:ext cx="4761248" cy="3551151"/>
          </a:xfrm>
          <a:prstGeom prst="rect">
            <a:avLst/>
          </a:prstGeom>
          <a:noFill/>
          <a:ln>
            <a:noFill/>
          </a:ln>
        </p:spPr>
      </p:pic>
      <p:sp>
        <p:nvSpPr>
          <p:cNvPr id="107" name="Google Shape;107;p21"/>
          <p:cNvSpPr txBox="1"/>
          <p:nvPr/>
        </p:nvSpPr>
        <p:spPr>
          <a:xfrm>
            <a:off x="830625" y="383375"/>
            <a:ext cx="7092300" cy="46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500">
                <a:solidFill>
                  <a:schemeClr val="lt2"/>
                </a:solidFill>
              </a:rPr>
              <a:t>Heat Map</a:t>
            </a:r>
            <a:endParaRPr sz="2500">
              <a:solidFill>
                <a:schemeClr val="lt2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Dark">
  <a:themeElements>
    <a:clrScheme name="Simple Dark">
      <a:dk1>
        <a:srgbClr val="FFFFFF"/>
      </a:dk1>
      <a:lt1>
        <a:srgbClr val="212121"/>
      </a:lt1>
      <a:dk2>
        <a:srgbClr val="303030"/>
      </a:dk2>
      <a:lt2>
        <a:srgbClr val="ADADAD"/>
      </a:lt2>
      <a:accent1>
        <a:srgbClr val="009688"/>
      </a:accent1>
      <a:accent2>
        <a:srgbClr val="EEEEEE"/>
      </a:accent2>
      <a:accent3>
        <a:srgbClr val="78909C"/>
      </a:accent3>
      <a:accent4>
        <a:srgbClr val="FFAB40"/>
      </a:accent4>
      <a:accent5>
        <a:srgbClr val="4DD0E1"/>
      </a:accent5>
      <a:accent6>
        <a:srgbClr val="EEFF41"/>
      </a:accent6>
      <a:hlink>
        <a:srgbClr val="4DD0E1"/>
      </a:hlink>
      <a:folHlink>
        <a:srgbClr val="4DD0E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